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7" r:id="rId11"/>
    <p:sldId id="265" r:id="rId12"/>
    <p:sldId id="266" r:id="rId13"/>
    <p:sldId id="264" r:id="rId14"/>
    <p:sldId id="263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5" r:id="rId23"/>
    <p:sldId id="276" r:id="rId24"/>
    <p:sldId id="278" r:id="rId25"/>
    <p:sldId id="279" r:id="rId2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A6A241-D38B-4258-A374-56EDCDCCFBD4}" v="40" dt="2022-12-20T19:35:30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62" d="100"/>
          <a:sy n="162" d="100"/>
        </p:scale>
        <p:origin x="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5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6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2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72B084-72E8-425D-BC8B-1991F235E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133" cy="76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77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F3025EF-629F-4C05-94B0-9C05B26F6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133" cy="7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3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BBE10CB-9CB4-4888-83A4-A566E84C3F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133" cy="7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466D77-53DB-4095-AADA-90AEF5F84F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133" cy="7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5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4A7C87-F3CE-45AB-8305-E724C2D29D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133" cy="76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614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630731F-8BC9-4036-99C3-09F4DBEE8B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133" cy="7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2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8DBEA5-F249-45C9-B882-4A05CF755EB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9133" cy="7643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32" y="365125"/>
            <a:ext cx="10334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1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WGeUztTkRA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isn’t real….</a:t>
            </a:r>
          </a:p>
        </p:txBody>
      </p:sp>
    </p:spTree>
    <p:extLst>
      <p:ext uri="{BB962C8B-B14F-4D97-AF65-F5344CB8AC3E}">
        <p14:creationId xmlns:p14="http://schemas.microsoft.com/office/powerpoint/2010/main" val="190164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874"/>
            <a:ext cx="10515600" cy="49377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WE DON’T HAVE A MATHEMATICAL SENSE</a:t>
            </a:r>
          </a:p>
          <a:p>
            <a:pPr marL="0" indent="0" algn="ctr">
              <a:buNone/>
            </a:pPr>
            <a:endParaRPr lang="en-GB" b="1" i="1" dirty="0"/>
          </a:p>
          <a:p>
            <a:pPr marL="0" indent="0" algn="ctr">
              <a:buNone/>
            </a:pPr>
            <a:endParaRPr lang="en-GB" b="1" i="1" dirty="0"/>
          </a:p>
          <a:p>
            <a:pPr marL="0" indent="0" algn="ctr">
              <a:buNone/>
            </a:pPr>
            <a:endParaRPr lang="en-GB" b="1" i="1" dirty="0"/>
          </a:p>
          <a:p>
            <a:pPr marL="0" indent="0" algn="ctr">
              <a:buNone/>
            </a:pPr>
            <a:endParaRPr lang="en-GB" b="1" i="1" dirty="0"/>
          </a:p>
          <a:p>
            <a:pPr marL="0" indent="0" algn="ctr">
              <a:buNone/>
            </a:pPr>
            <a:endParaRPr lang="en-GB" b="1" i="1" dirty="0"/>
          </a:p>
          <a:p>
            <a:pPr marL="0" indent="0" algn="ctr">
              <a:buNone/>
            </a:pPr>
            <a:endParaRPr lang="en-GB" b="1" i="1" dirty="0"/>
          </a:p>
          <a:p>
            <a:pPr marL="0" indent="0">
              <a:buNone/>
            </a:pPr>
            <a:r>
              <a:rPr lang="en-GB" sz="1400" i="1" dirty="0"/>
              <a:t>		engineers are not made happy by this information. Be careful.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23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Auditory Illusions!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auditory system must break down variations in air pressure to understand the world around us, for our benefit. Not for maths.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 has to cheat (</a:t>
            </a:r>
            <a:r>
              <a:rPr lang="en-GB" i="1" dirty="0"/>
              <a:t>that’s why it’s better than us)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Auditory illusions are the fringe cases of the auditory system dealing with an extraordinarily complex task.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(there’s obviously many more ways that mathematical representations are not perceptual representations, but these are more fun)</a:t>
            </a:r>
          </a:p>
        </p:txBody>
      </p:sp>
    </p:spTree>
    <p:extLst>
      <p:ext uri="{BB962C8B-B14F-4D97-AF65-F5344CB8AC3E}">
        <p14:creationId xmlns:p14="http://schemas.microsoft.com/office/powerpoint/2010/main" val="261249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Auditory Illusions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850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You’re all familiar with McGurk effect?</a:t>
            </a:r>
            <a:endParaRPr lang="en-GB" i="1" dirty="0"/>
          </a:p>
        </p:txBody>
      </p:sp>
      <p:pic>
        <p:nvPicPr>
          <p:cNvPr id="4" name="Online Media 3" title="McGurk Effect">
            <a:hlinkClick r:id="" action="ppaction://media"/>
            <a:extLst>
              <a:ext uri="{FF2B5EF4-FFF2-40B4-BE49-F238E27FC236}">
                <a16:creationId xmlns:a16="http://schemas.microsoft.com/office/drawing/2014/main" id="{909751CB-FAF9-EBE4-E6EA-DF6CA2AF2C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7900" y="2251074"/>
            <a:ext cx="7239000" cy="40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2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Auditory Illusions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You’re all familiar with McGurk effect?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	But Huw, that’s obvious why the auditory system is fooled. Surely 	the fundamentals of sound like pitch can’t suffer drastic, mind 	bending effects of perceptual change, right?</a:t>
            </a:r>
          </a:p>
        </p:txBody>
      </p:sp>
    </p:spTree>
    <p:extLst>
      <p:ext uri="{BB962C8B-B14F-4D97-AF65-F5344CB8AC3E}">
        <p14:creationId xmlns:p14="http://schemas.microsoft.com/office/powerpoint/2010/main" val="130228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Auditory Illusions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You’re all familiar with McGurk effect?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	But Huw, that’s obvious why the auditory system is fooled. Surely 	the fundamentals of sound like pitch can’t suffer drastic, mind 	bending effects of perceptual change, right?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….I thought you might say that…</a:t>
            </a:r>
          </a:p>
        </p:txBody>
      </p:sp>
    </p:spTree>
    <p:extLst>
      <p:ext uri="{BB962C8B-B14F-4D97-AF65-F5344CB8AC3E}">
        <p14:creationId xmlns:p14="http://schemas.microsoft.com/office/powerpoint/2010/main" val="2348741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Shepherd 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946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sound can’t fall forever right? It must surely get too low to hear?</a:t>
            </a:r>
          </a:p>
        </p:txBody>
      </p:sp>
      <p:pic>
        <p:nvPicPr>
          <p:cNvPr id="4" name="DescenteInfinie">
            <a:hlinkClick r:id="" action="ppaction://media"/>
            <a:extLst>
              <a:ext uri="{FF2B5EF4-FFF2-40B4-BE49-F238E27FC236}">
                <a16:creationId xmlns:a16="http://schemas.microsoft.com/office/drawing/2014/main" id="{6D084B17-46D5-B27B-AC35-DE8A3A12A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34700" y="18256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Shepherd Tone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8B069D-A6B4-C7FC-003D-844446581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1" t="13000" r="50000" b="21500"/>
          <a:stretch/>
        </p:blipFill>
        <p:spPr>
          <a:xfrm>
            <a:off x="6400799" y="1885950"/>
            <a:ext cx="5591175" cy="2495550"/>
          </a:xfrm>
          <a:prstGeom prst="rect">
            <a:avLst/>
          </a:prstGeom>
        </p:spPr>
      </p:pic>
      <p:pic>
        <p:nvPicPr>
          <p:cNvPr id="9" name="DescenteInfinie">
            <a:hlinkClick r:id="" action="ppaction://media"/>
            <a:extLst>
              <a:ext uri="{FF2B5EF4-FFF2-40B4-BE49-F238E27FC236}">
                <a16:creationId xmlns:a16="http://schemas.microsoft.com/office/drawing/2014/main" id="{559BCC70-83EE-E451-C5AD-93543851B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9700" y="920749"/>
            <a:ext cx="609600" cy="6096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D59EB0-4DAC-1465-97F4-4DA1614B7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53002" cy="4041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It’s a repeating series of ‘unstable’ tones that descend.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Perceptually however, it’s one ‘object’. Hence this infinite falling illusion.</a:t>
            </a:r>
            <a:br>
              <a:rPr lang="en-GB" dirty="0"/>
            </a:br>
            <a:br>
              <a:rPr lang="en-GB" dirty="0"/>
            </a:br>
            <a:r>
              <a:rPr lang="en-GB" i="1" dirty="0"/>
              <a:t>In a mathematical sense, this stays constant.</a:t>
            </a:r>
          </a:p>
        </p:txBody>
      </p:sp>
    </p:spTree>
    <p:extLst>
      <p:ext uri="{BB962C8B-B14F-4D97-AF65-F5344CB8AC3E}">
        <p14:creationId xmlns:p14="http://schemas.microsoft.com/office/powerpoint/2010/main" val="32466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Shepherd 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9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	We don’t know Huw, that still seems pretty extreme a 	manipulation…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3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Shepherd 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8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	We don’t know Huw, that still seems pretty extreme a 	manipulation…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Do you want me to open MATLAB 2021b?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30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Shepherd 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4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	We don’t know Huw, that still seems pretty extreme a 	manipulation…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Do you want me to open MATLAB 2021b?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	No….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87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isn’t real….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maybe easier….</a:t>
            </a:r>
          </a:p>
          <a:p>
            <a:pPr marL="0" indent="0">
              <a:buNone/>
            </a:pPr>
            <a:r>
              <a:rPr lang="en-GB" dirty="0"/>
              <a:t>		</a:t>
            </a:r>
          </a:p>
          <a:p>
            <a:pPr marL="0" indent="0">
              <a:buNone/>
            </a:pPr>
            <a:r>
              <a:rPr lang="en-GB" dirty="0"/>
              <a:t>			</a:t>
            </a:r>
            <a:r>
              <a:rPr lang="en-GB" i="1" dirty="0"/>
              <a:t>Representations of sound aren’t real.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18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Shepherd 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4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	We don’t know Huw, that still seems pretty extreme a 	manipulation…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Do you want me to open MATLAB 2021b?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	No….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Don’t care…</a:t>
            </a:r>
          </a:p>
        </p:txBody>
      </p:sp>
    </p:spTree>
    <p:extLst>
      <p:ext uri="{BB962C8B-B14F-4D97-AF65-F5344CB8AC3E}">
        <p14:creationId xmlns:p14="http://schemas.microsoft.com/office/powerpoint/2010/main" val="95320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Merry Christmas from Dall-E and 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E9F6C-EFB4-3125-15D2-DE433E06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0000" r="6875" b="22500"/>
          <a:stretch/>
        </p:blipFill>
        <p:spPr>
          <a:xfrm>
            <a:off x="6096000" y="1619249"/>
            <a:ext cx="6012180" cy="2505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C5C7F8-D4EB-351F-4F06-CB110D9B3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3000" r="6875" b="23000"/>
          <a:stretch/>
        </p:blipFill>
        <p:spPr>
          <a:xfrm>
            <a:off x="314325" y="4124323"/>
            <a:ext cx="6401857" cy="2505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BAF97-D467-A5F5-544E-3F3C8A9F0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422" t="27250" r="18672" b="12750"/>
          <a:stretch/>
        </p:blipFill>
        <p:spPr>
          <a:xfrm>
            <a:off x="2938440" y="1590676"/>
            <a:ext cx="2305051" cy="228600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D78C5-75F8-C3C6-7DAC-6B64BF51C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3103562"/>
            <a:ext cx="2783205" cy="1793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i="1" dirty="0"/>
              <a:t>A Christmas card for </a:t>
            </a:r>
            <a:r>
              <a:rPr lang="en-GB" sz="2000" i="1" dirty="0" err="1"/>
              <a:t>neurolinguists</a:t>
            </a:r>
            <a:r>
              <a:rPr lang="en-GB" sz="2000" i="1" dirty="0"/>
              <a:t>.</a:t>
            </a:r>
            <a:endParaRPr lang="en-GB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04364F-FB73-C940-E2A2-BEA07BC39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" t="34541" r="75922" b="8344"/>
          <a:stretch/>
        </p:blipFill>
        <p:spPr>
          <a:xfrm>
            <a:off x="0" y="0"/>
            <a:ext cx="1133475" cy="1079685"/>
          </a:xfrm>
          <a:prstGeom prst="rect">
            <a:avLst/>
          </a:prstGeom>
        </p:spPr>
      </p:pic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B5D5C9E7-5576-B37A-0FD0-9E791AAC3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049" y="4257674"/>
            <a:ext cx="2466975" cy="246697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E6513B4-6445-E871-A887-39A74F28A234}"/>
              </a:ext>
            </a:extLst>
          </p:cNvPr>
          <p:cNvSpPr txBox="1">
            <a:spLocks/>
          </p:cNvSpPr>
          <p:nvPr/>
        </p:nvSpPr>
        <p:spPr>
          <a:xfrm>
            <a:off x="6924250" y="5411784"/>
            <a:ext cx="2783205" cy="1793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i="1" dirty="0"/>
              <a:t>Neurolinguistics in the snow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9688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Merny</a:t>
            </a:r>
            <a:r>
              <a:rPr lang="en-GB" dirty="0"/>
              <a:t> </a:t>
            </a:r>
            <a:r>
              <a:rPr lang="en-GB" dirty="0" err="1"/>
              <a:t>Chistac</a:t>
            </a:r>
            <a:r>
              <a:rPr lang="en-GB" dirty="0"/>
              <a:t> and </a:t>
            </a:r>
            <a:r>
              <a:rPr lang="en-GB" dirty="0" err="1"/>
              <a:t>Soncox</a:t>
            </a:r>
            <a:r>
              <a:rPr lang="en-GB" dirty="0"/>
              <a:t> </a:t>
            </a:r>
            <a:r>
              <a:rPr lang="en-GB" dirty="0" err="1"/>
              <a:t>Cnocical</a:t>
            </a:r>
            <a:r>
              <a:rPr lang="en-GB" dirty="0"/>
              <a:t> Moz</a:t>
            </a:r>
            <a:r>
              <a:rPr lang="en-GB" sz="2800" dirty="0"/>
              <a:t>i</a:t>
            </a:r>
            <a:r>
              <a:rPr lang="en-GB" dirty="0"/>
              <a:t>s</a:t>
            </a:r>
            <a:r>
              <a:rPr lang="en-GB" sz="2800" dirty="0"/>
              <a:t>1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AD78C5-75F8-C3C6-7DAC-6B64BF51C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44" y="4946651"/>
            <a:ext cx="2783205" cy="1793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i="1" dirty="0"/>
              <a:t>A Christmas card for MSc Students.</a:t>
            </a:r>
            <a:endParaRPr lang="en-GB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04364F-FB73-C940-E2A2-BEA07BC39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34541" r="75922" b="8344"/>
          <a:stretch/>
        </p:blipFill>
        <p:spPr>
          <a:xfrm>
            <a:off x="0" y="0"/>
            <a:ext cx="1133475" cy="1079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B321FE-7D5E-6988-2C0C-CA590EEC3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0750" r="38750" b="24458"/>
          <a:stretch/>
        </p:blipFill>
        <p:spPr>
          <a:xfrm>
            <a:off x="3409949" y="1771649"/>
            <a:ext cx="4429125" cy="42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6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isn’t real….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Or maybe easier….</a:t>
            </a:r>
          </a:p>
          <a:p>
            <a:pPr marL="0" indent="0">
              <a:buNone/>
            </a:pPr>
            <a:r>
              <a:rPr lang="en-GB" dirty="0"/>
              <a:t>		</a:t>
            </a:r>
          </a:p>
          <a:p>
            <a:pPr marL="0" indent="0">
              <a:buNone/>
            </a:pPr>
            <a:r>
              <a:rPr lang="en-GB" dirty="0"/>
              <a:t>			</a:t>
            </a:r>
            <a:r>
              <a:rPr lang="en-GB" i="1" dirty="0"/>
              <a:t>Representations of sound aren’t real.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Any measurement of sound that we see in our work is an abstraction/simplification/or 2</a:t>
            </a:r>
            <a:r>
              <a:rPr lang="en-GB" baseline="30000" dirty="0"/>
              <a:t>nd</a:t>
            </a:r>
            <a:r>
              <a:rPr lang="en-GB" dirty="0"/>
              <a:t> order measurement etc.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Some more representative of perception than others, but still an abstraction.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					</a:t>
            </a:r>
            <a:r>
              <a:rPr lang="en-GB" b="1" u="sng" dirty="0"/>
              <a:t>Why?!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29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exists in time and frequency.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Any measurement must be an average across some of these dimensions. Not a ‘real’ representation of sound as perception.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55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 exists in time and frequency.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Any measurement must be an average across some of these dimensions. Not a ‘real’ representation of sound as perception.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Whereas the auditory system is just </a:t>
            </a:r>
            <a:r>
              <a:rPr lang="en-GB" i="1" dirty="0"/>
              <a:t>doing this</a:t>
            </a:r>
            <a:r>
              <a:rPr lang="en-GB" dirty="0"/>
              <a:t>. It doesn’t care if things are measurable. It’s job is to listen, not measure.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b="1" dirty="0"/>
              <a:t>It is better than we are, and we should feel bad about that.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53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Why are you doing this to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Inspired by a paper that said (heavily paraphrased)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“The stimuli were similar in a mathematical sense”</a:t>
            </a:r>
          </a:p>
        </p:txBody>
      </p:sp>
    </p:spTree>
    <p:extLst>
      <p:ext uri="{BB962C8B-B14F-4D97-AF65-F5344CB8AC3E}">
        <p14:creationId xmlns:p14="http://schemas.microsoft.com/office/powerpoint/2010/main" val="423974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Why are you doing this to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Inspired by a paper that said (heavily paraphrased)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“The stimuli were similar in a mathematical sense”…</a:t>
            </a:r>
          </a:p>
        </p:txBody>
      </p:sp>
    </p:spTree>
    <p:extLst>
      <p:ext uri="{BB962C8B-B14F-4D97-AF65-F5344CB8AC3E}">
        <p14:creationId xmlns:p14="http://schemas.microsoft.com/office/powerpoint/2010/main" val="162594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Why are you doing this to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Inspired by a paper that said (heavily paraphrased)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1FEAE-CEB1-826C-324D-55D9B6B0B259}"/>
              </a:ext>
            </a:extLst>
          </p:cNvPr>
          <p:cNvSpPr txBox="1"/>
          <p:nvPr/>
        </p:nvSpPr>
        <p:spPr>
          <a:xfrm rot="535118">
            <a:off x="771480" y="2845497"/>
            <a:ext cx="88773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i="1" dirty="0"/>
              <a:t>“The stimuli were similar in a mathematical sense”… ……</a:t>
            </a:r>
          </a:p>
        </p:txBody>
      </p:sp>
    </p:spTree>
    <p:extLst>
      <p:ext uri="{BB962C8B-B14F-4D97-AF65-F5344CB8AC3E}">
        <p14:creationId xmlns:p14="http://schemas.microsoft.com/office/powerpoint/2010/main" val="30342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8FF8-14D2-4AC3-909C-0F63CF54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Why are you doing this to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C4DE-1988-4422-AF63-7ADE901641CC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338857">
            <a:off x="838200" y="1825625"/>
            <a:ext cx="10515600" cy="879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i="1" dirty="0">
                <a:latin typeface="Comic Sans MS" panose="030F0702030302020204" pitchFamily="66" charset="0"/>
              </a:rPr>
              <a:t>Inspired by a paper that said (heavily paraphrased)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1FEAE-CEB1-826C-324D-55D9B6B0B259}"/>
              </a:ext>
            </a:extLst>
          </p:cNvPr>
          <p:cNvSpPr txBox="1"/>
          <p:nvPr/>
        </p:nvSpPr>
        <p:spPr>
          <a:xfrm rot="768046">
            <a:off x="-158029" y="3528720"/>
            <a:ext cx="14178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4400" i="1" dirty="0"/>
              <a:t>“The stimuli were similar in a mathematical sense”… ……</a:t>
            </a:r>
          </a:p>
        </p:txBody>
      </p:sp>
    </p:spTree>
    <p:extLst>
      <p:ext uri="{BB962C8B-B14F-4D97-AF65-F5344CB8AC3E}">
        <p14:creationId xmlns:p14="http://schemas.microsoft.com/office/powerpoint/2010/main" val="66801046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0592d3-828b-4aa7-ba36-b0aee65d642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B02F779A6BAE4CA0983E35427A90B4" ma:contentTypeVersion="13" ma:contentTypeDescription="Create a new document." ma:contentTypeScope="" ma:versionID="0f9ce5e809827000921a57b9dd2d736b">
  <xsd:schema xmlns:xsd="http://www.w3.org/2001/XMLSchema" xmlns:xs="http://www.w3.org/2001/XMLSchema" xmlns:p="http://schemas.microsoft.com/office/2006/metadata/properties" xmlns:ns2="cb0592d3-828b-4aa7-ba36-b0aee65d642f" xmlns:ns3="d58494c9-681b-47ca-addd-d6da590d1744" targetNamespace="http://schemas.microsoft.com/office/2006/metadata/properties" ma:root="true" ma:fieldsID="760744e44db65dbc20c0aef5ee9509f7" ns2:_="" ns3:_="">
    <xsd:import namespace="cb0592d3-828b-4aa7-ba36-b0aee65d642f"/>
    <xsd:import namespace="d58494c9-681b-47ca-addd-d6da590d17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592d3-828b-4aa7-ba36-b0aee65d64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c938953-97e4-410d-a323-cf9a87d86f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8494c9-681b-47ca-addd-d6da590d174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1DF615-2F72-448B-8281-F8A11787FA71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d58494c9-681b-47ca-addd-d6da590d1744"/>
    <ds:schemaRef ds:uri="cb0592d3-828b-4aa7-ba36-b0aee65d642f"/>
  </ds:schemaRefs>
</ds:datastoreItem>
</file>

<file path=customXml/itemProps2.xml><?xml version="1.0" encoding="utf-8"?>
<ds:datastoreItem xmlns:ds="http://schemas.openxmlformats.org/officeDocument/2006/customXml" ds:itemID="{8A3FB148-8DF8-41B8-9F78-B24C3F903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592d3-828b-4aa7-ba36-b0aee65d642f"/>
    <ds:schemaRef ds:uri="d58494c9-681b-47ca-addd-d6da590d17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899A0C-B64E-4DCC-B9FF-85FE8A11C3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696</Words>
  <Application>Microsoft Office PowerPoint</Application>
  <PresentationFormat>Widescreen</PresentationFormat>
  <Paragraphs>97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Comic Sans MS</vt:lpstr>
      <vt:lpstr>Source Sans Pro</vt:lpstr>
      <vt:lpstr>FunkyShapesDarkVTI</vt:lpstr>
      <vt:lpstr>Sound isn’t real….</vt:lpstr>
      <vt:lpstr>Sound isn’t real….</vt:lpstr>
      <vt:lpstr>Sound isn’t real….</vt:lpstr>
      <vt:lpstr>Sound exists in time and frequency.</vt:lpstr>
      <vt:lpstr>Sound exists in time and frequency.</vt:lpstr>
      <vt:lpstr>Why are you doing this to us?</vt:lpstr>
      <vt:lpstr>Why are you doing this to us?</vt:lpstr>
      <vt:lpstr>Why are you doing this to us?</vt:lpstr>
      <vt:lpstr>Why are you doing this to us?</vt:lpstr>
      <vt:lpstr>PowerPoint Presentation</vt:lpstr>
      <vt:lpstr>Auditory Illusions!</vt:lpstr>
      <vt:lpstr>Auditory Illusions</vt:lpstr>
      <vt:lpstr>Auditory Illusions</vt:lpstr>
      <vt:lpstr>Auditory Illusions</vt:lpstr>
      <vt:lpstr>Shepherd Tone</vt:lpstr>
      <vt:lpstr>Shepherd Tone</vt:lpstr>
      <vt:lpstr>Shepherd Tone</vt:lpstr>
      <vt:lpstr>Shepherd Tone</vt:lpstr>
      <vt:lpstr>Shepherd Tone</vt:lpstr>
      <vt:lpstr>Shepherd Tone</vt:lpstr>
      <vt:lpstr>Merry Christmas from Dall-E and Me!</vt:lpstr>
      <vt:lpstr>Merny Chistac and Soncox Cnocical Mozis1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Hervais-Adelman</dc:creator>
  <cp:lastModifiedBy>Huw Swanborough</cp:lastModifiedBy>
  <cp:revision>3</cp:revision>
  <dcterms:created xsi:type="dcterms:W3CDTF">2022-05-24T14:13:54Z</dcterms:created>
  <dcterms:modified xsi:type="dcterms:W3CDTF">2024-05-09T11:47:28Z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0x0101006EB02F779A6BAE4CA0983E35427A90B4</vt:lpwstr>
  </property>
</Properties>
</file>